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2" r:id="rId4"/>
    <p:sldId id="263" r:id="rId5"/>
    <p:sldId id="261" r:id="rId6"/>
    <p:sldId id="271" r:id="rId7"/>
    <p:sldId id="268" r:id="rId8"/>
    <p:sldId id="269" r:id="rId9"/>
    <p:sldId id="260" r:id="rId10"/>
    <p:sldId id="270" r:id="rId11"/>
    <p:sldId id="272" r:id="rId12"/>
    <p:sldId id="273" r:id="rId13"/>
    <p:sldId id="280" r:id="rId14"/>
    <p:sldId id="285" r:id="rId15"/>
    <p:sldId id="282" r:id="rId16"/>
    <p:sldId id="284" r:id="rId17"/>
    <p:sldId id="283" r:id="rId18"/>
    <p:sldId id="281" r:id="rId19"/>
    <p:sldId id="274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9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84"/>
      </p:cViewPr>
      <p:guideLst>
        <p:guide orient="horz" pos="15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media/MediaPlayer.html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Android Frameworks MediaPlayer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Feng Jiajia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-36608"/>
            <a:ext cx="10883900" cy="69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21" y="-88901"/>
            <a:ext cx="9836479" cy="71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53" b="41852"/>
          <a:stretch/>
        </p:blipFill>
        <p:spPr>
          <a:xfrm>
            <a:off x="2167880" y="0"/>
            <a:ext cx="9033520" cy="684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05E15AD-8FEE-4FDA-928F-305647D1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NuPlayer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3CC5781-8E3A-480E-944E-BD63913BC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NuPlayer</a:t>
            </a:r>
            <a:r>
              <a:rPr lang="en-US" altLang="zh-CN" dirty="0"/>
              <a:t>::Source</a:t>
            </a:r>
            <a:r>
              <a:rPr lang="zh-CN" altLang="en-US" dirty="0"/>
              <a:t>：解析模块</a:t>
            </a:r>
            <a:endParaRPr lang="en-US" altLang="zh-CN" dirty="0"/>
          </a:p>
          <a:p>
            <a:r>
              <a:rPr lang="en-US" altLang="zh-CN" dirty="0" err="1"/>
              <a:t>NuPlayer</a:t>
            </a:r>
            <a:r>
              <a:rPr lang="en-US" altLang="zh-CN" dirty="0"/>
              <a:t>::Decoder</a:t>
            </a:r>
            <a:r>
              <a:rPr lang="zh-CN" altLang="en-US" dirty="0"/>
              <a:t>：解码模块</a:t>
            </a:r>
            <a:endParaRPr lang="en-US" altLang="zh-CN" dirty="0"/>
          </a:p>
          <a:p>
            <a:r>
              <a:rPr lang="en-US" altLang="zh-CN" dirty="0" err="1"/>
              <a:t>NuPlayer</a:t>
            </a:r>
            <a:r>
              <a:rPr lang="en-US" altLang="zh-CN" dirty="0"/>
              <a:t>::Render</a:t>
            </a:r>
            <a:r>
              <a:rPr lang="zh-CN" altLang="en-US" dirty="0"/>
              <a:t>：渲染模块，主要用于音视频渲染和同步。</a:t>
            </a:r>
          </a:p>
        </p:txBody>
      </p:sp>
    </p:spTree>
    <p:extLst>
      <p:ext uri="{BB962C8B-B14F-4D97-AF65-F5344CB8AC3E}">
        <p14:creationId xmlns:p14="http://schemas.microsoft.com/office/powerpoint/2010/main" val="1725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 Live Streaming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1 HttpLiveSource.cpp  :: </a:t>
            </a:r>
            <a:r>
              <a:rPr lang="en-US" altLang="zh-CN" dirty="0" err="1" smtClean="0"/>
              <a:t>prepareAsync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---&gt; </a:t>
            </a:r>
            <a:r>
              <a:rPr lang="en-US" altLang="zh-CN" dirty="0"/>
              <a:t>new </a:t>
            </a:r>
            <a:r>
              <a:rPr lang="en-US" altLang="zh-CN" dirty="0" err="1"/>
              <a:t>LiveSession</a:t>
            </a:r>
            <a:r>
              <a:rPr lang="en-US" altLang="zh-CN" dirty="0" smtClean="0"/>
              <a:t>(..)</a:t>
            </a:r>
            <a:br>
              <a:rPr lang="en-US" altLang="zh-CN" dirty="0" smtClean="0"/>
            </a:br>
            <a:r>
              <a:rPr lang="en-US" altLang="zh-CN" dirty="0" smtClean="0"/>
              <a:t>---&gt; </a:t>
            </a:r>
            <a:r>
              <a:rPr lang="en-US" altLang="zh-CN" dirty="0" err="1"/>
              <a:t>mliveSession</a:t>
            </a:r>
            <a:r>
              <a:rPr lang="en-US" altLang="zh-CN" dirty="0"/>
              <a:t>-&gt;</a:t>
            </a:r>
            <a:r>
              <a:rPr lang="en-US" altLang="zh-CN" dirty="0" err="1"/>
              <a:t>connectAsync</a:t>
            </a:r>
            <a:r>
              <a:rPr lang="en-US" altLang="zh-CN" dirty="0" smtClean="0"/>
              <a:t>(...)</a:t>
            </a:r>
          </a:p>
          <a:p>
            <a:r>
              <a:rPr lang="en-US" altLang="zh-CN" dirty="0" smtClean="0"/>
              <a:t>2 </a:t>
            </a:r>
            <a:r>
              <a:rPr lang="en-US" altLang="zh-CN" dirty="0"/>
              <a:t>LiveSession.cpp :: </a:t>
            </a:r>
            <a:r>
              <a:rPr lang="en-US" altLang="zh-CN" dirty="0" err="1"/>
              <a:t>connectAsync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>---&gt; </a:t>
            </a:r>
            <a:r>
              <a:rPr lang="en-US" altLang="zh-CN" dirty="0"/>
              <a:t>new </a:t>
            </a:r>
            <a:r>
              <a:rPr lang="en-US" altLang="zh-CN" dirty="0" err="1"/>
              <a:t>AMessage</a:t>
            </a:r>
            <a:r>
              <a:rPr lang="en-US" altLang="zh-CN" dirty="0"/>
              <a:t>(</a:t>
            </a:r>
            <a:r>
              <a:rPr lang="en-US" altLang="zh-CN" dirty="0" err="1"/>
              <a:t>kWhatConnect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---&gt;</a:t>
            </a:r>
            <a:r>
              <a:rPr lang="en-US" altLang="zh-CN" dirty="0" err="1"/>
              <a:t>onMessageReceived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>-------&gt;</a:t>
            </a:r>
            <a:r>
              <a:rPr lang="en-US" altLang="zh-CN" dirty="0" err="1"/>
              <a:t>kWhatConnect</a:t>
            </a:r>
            <a:r>
              <a:rPr lang="en-US" altLang="zh-CN" dirty="0"/>
              <a:t>-&gt;</a:t>
            </a:r>
            <a:r>
              <a:rPr lang="en-US" altLang="zh-CN" dirty="0" err="1"/>
              <a:t>onConnect</a:t>
            </a:r>
            <a:r>
              <a:rPr lang="en-US" altLang="zh-CN" dirty="0"/>
              <a:t>(</a:t>
            </a:r>
            <a:r>
              <a:rPr lang="en-US" altLang="zh-CN" dirty="0" err="1"/>
              <a:t>msg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3  </a:t>
            </a:r>
            <a:r>
              <a:rPr lang="en-US" altLang="zh-CN" dirty="0"/>
              <a:t>LiveSession.cpp::</a:t>
            </a:r>
            <a:r>
              <a:rPr lang="en-US" altLang="zh-CN" dirty="0" err="1"/>
              <a:t>onConnect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>---&gt;</a:t>
            </a:r>
            <a:r>
              <a:rPr lang="en-US" altLang="zh-CN" dirty="0" err="1"/>
              <a:t>fetchPlaylistAsync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>----&gt;</a:t>
            </a:r>
            <a:r>
              <a:rPr lang="en-US" altLang="zh-CN" dirty="0" err="1"/>
              <a:t>changeConfiguration</a:t>
            </a:r>
            <a:r>
              <a:rPr lang="en-US" altLang="zh-CN" dirty="0" smtClean="0"/>
              <a:t>(...)</a:t>
            </a:r>
          </a:p>
          <a:p>
            <a:r>
              <a:rPr lang="en-US" altLang="zh-CN" dirty="0" smtClean="0"/>
              <a:t>4 </a:t>
            </a:r>
            <a:r>
              <a:rPr lang="en-US" altLang="zh-CN" dirty="0"/>
              <a:t>LiveSession.cpp::</a:t>
            </a:r>
            <a:r>
              <a:rPr lang="en-US" altLang="zh-CN" dirty="0" err="1"/>
              <a:t>changeConfiguration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--&gt;</a:t>
            </a:r>
            <a:r>
              <a:rPr lang="en-US" altLang="zh-CN" dirty="0"/>
              <a:t>changeConfiguration2</a:t>
            </a:r>
            <a:r>
              <a:rPr lang="en-US" altLang="zh-CN" dirty="0" smtClean="0"/>
              <a:t>(...)</a:t>
            </a:r>
          </a:p>
          <a:p>
            <a:r>
              <a:rPr lang="en-US" altLang="zh-CN" dirty="0" smtClean="0"/>
              <a:t>5 </a:t>
            </a:r>
            <a:r>
              <a:rPr lang="en-US" altLang="zh-CN" dirty="0"/>
              <a:t>LiveSession.cpp::changeConfiguration2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>--&gt;</a:t>
            </a:r>
            <a:r>
              <a:rPr lang="en-US" altLang="zh-CN" dirty="0"/>
              <a:t>changeConfiguration3</a:t>
            </a:r>
            <a:r>
              <a:rPr lang="en-US" altLang="zh-CN" dirty="0" smtClean="0"/>
              <a:t>(..)</a:t>
            </a:r>
          </a:p>
          <a:p>
            <a:r>
              <a:rPr lang="en-US" altLang="zh-CN" dirty="0" smtClean="0"/>
              <a:t>6 </a:t>
            </a:r>
            <a:r>
              <a:rPr lang="en-US" altLang="zh-CN" dirty="0"/>
              <a:t>LiveSession.cpp::changeConfiguration3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>---&gt;</a:t>
            </a:r>
            <a:r>
              <a:rPr lang="en-US" altLang="zh-CN" dirty="0"/>
              <a:t>fetcher-&gt;</a:t>
            </a:r>
            <a:r>
              <a:rPr lang="en-US" altLang="zh-CN" dirty="0" err="1"/>
              <a:t>startAsync</a:t>
            </a:r>
            <a:r>
              <a:rPr lang="en-US" altLang="zh-CN" dirty="0" smtClean="0"/>
              <a:t>(..)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7 </a:t>
            </a:r>
            <a:r>
              <a:rPr lang="en-US" altLang="zh-CN" dirty="0" err="1"/>
              <a:t>PlayListFetcher</a:t>
            </a:r>
            <a:r>
              <a:rPr lang="en-US" altLang="zh-CN" dirty="0"/>
              <a:t>::</a:t>
            </a:r>
            <a:r>
              <a:rPr lang="en-US" altLang="zh-CN" dirty="0" err="1"/>
              <a:t>startAsync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>---&gt;</a:t>
            </a:r>
            <a:r>
              <a:rPr lang="en-US" altLang="zh-CN" dirty="0"/>
              <a:t>send </a:t>
            </a:r>
            <a:r>
              <a:rPr lang="en-US" altLang="zh-CN" dirty="0" err="1"/>
              <a:t>kWhatStart</a:t>
            </a:r>
            <a:r>
              <a:rPr lang="en-US" altLang="zh-CN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  <a:p>
            <a:r>
              <a:rPr lang="en-US" altLang="zh-CN" dirty="0"/>
              <a:t>8 </a:t>
            </a:r>
            <a:r>
              <a:rPr lang="en-US" altLang="zh-CN" dirty="0" err="1"/>
              <a:t>PlayListFetcher</a:t>
            </a:r>
            <a:r>
              <a:rPr lang="en-US" altLang="zh-CN" dirty="0"/>
              <a:t>::</a:t>
            </a:r>
            <a:r>
              <a:rPr lang="en-US" altLang="zh-CN" dirty="0" err="1"/>
              <a:t>onStart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>----&gt;</a:t>
            </a:r>
            <a:r>
              <a:rPr lang="en-US" altLang="zh-CN" dirty="0" err="1"/>
              <a:t>postMonitorQueue</a:t>
            </a:r>
            <a:r>
              <a:rPr lang="en-US" altLang="zh-CN" dirty="0"/>
              <a:t>(...)</a:t>
            </a:r>
          </a:p>
          <a:p>
            <a:r>
              <a:rPr lang="en-US" altLang="zh-CN" dirty="0"/>
              <a:t>9 </a:t>
            </a:r>
            <a:r>
              <a:rPr lang="en-US" altLang="zh-CN" dirty="0" err="1"/>
              <a:t>PlayListFetcher</a:t>
            </a:r>
            <a:r>
              <a:rPr lang="en-US" altLang="zh-CN" dirty="0"/>
              <a:t>::</a:t>
            </a:r>
            <a:r>
              <a:rPr lang="en-US" altLang="zh-CN" dirty="0" err="1"/>
              <a:t>postMonitorQueue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--&gt;</a:t>
            </a:r>
            <a:r>
              <a:rPr lang="en-US" altLang="zh-CN" dirty="0"/>
              <a:t>send </a:t>
            </a:r>
            <a:r>
              <a:rPr lang="en-US" altLang="zh-CN" dirty="0" err="1"/>
              <a:t>kWhatMonitorQueue</a:t>
            </a:r>
            <a:r>
              <a:rPr lang="en-US" altLang="zh-CN" dirty="0"/>
              <a:t> </a:t>
            </a:r>
            <a:r>
              <a:rPr lang="en-US" altLang="zh-CN" dirty="0" err="1" smtClean="0"/>
              <a:t>msg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/>
              <a:t>... </a:t>
            </a:r>
            <a:r>
              <a:rPr lang="en-US" altLang="zh-CN" dirty="0" err="1"/>
              <a:t>onMonitorQueue</a:t>
            </a:r>
            <a:r>
              <a:rPr lang="en-US" altLang="zh-CN" dirty="0"/>
              <a:t>(...)</a:t>
            </a:r>
          </a:p>
          <a:p>
            <a:r>
              <a:rPr lang="en-US" altLang="zh-CN" dirty="0"/>
              <a:t>10 </a:t>
            </a:r>
            <a:r>
              <a:rPr lang="en-US" altLang="zh-CN" dirty="0" err="1"/>
              <a:t>PlayListFetcher</a:t>
            </a:r>
            <a:r>
              <a:rPr lang="en-US" altLang="zh-CN" dirty="0"/>
              <a:t>:: </a:t>
            </a:r>
            <a:r>
              <a:rPr lang="en-US" altLang="zh-CN" dirty="0" err="1"/>
              <a:t>onMonitorQueue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>---&gt;</a:t>
            </a:r>
            <a:r>
              <a:rPr lang="en-US" altLang="zh-CN" dirty="0"/>
              <a:t>send </a:t>
            </a:r>
            <a:r>
              <a:rPr lang="en-US" altLang="zh-CN" dirty="0" err="1"/>
              <a:t>kWhatDownload</a:t>
            </a:r>
            <a:r>
              <a:rPr lang="en-US" altLang="zh-CN" dirty="0"/>
              <a:t> </a:t>
            </a:r>
            <a:r>
              <a:rPr lang="en-US" altLang="zh-CN" dirty="0" err="1" smtClean="0"/>
              <a:t>msg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/>
              <a:t>... </a:t>
            </a:r>
            <a:r>
              <a:rPr lang="en-US" altLang="zh-CN" dirty="0" err="1"/>
              <a:t>onDownloadNext</a:t>
            </a:r>
            <a:r>
              <a:rPr lang="en-US" altLang="zh-CN" dirty="0" smtClean="0"/>
              <a:t>(...)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onDownloadNext</a:t>
            </a:r>
            <a:r>
              <a:rPr lang="en-US" altLang="zh-CN" dirty="0" smtClean="0"/>
              <a:t> </a:t>
            </a:r>
            <a:r>
              <a:rPr lang="zh-CN" altLang="en-US" dirty="0"/>
              <a:t>就会在</a:t>
            </a:r>
            <a:r>
              <a:rPr lang="en-US" altLang="zh-CN" dirty="0" err="1"/>
              <a:t>onMonitorQueue</a:t>
            </a:r>
            <a:r>
              <a:rPr lang="zh-CN" altLang="en-US" dirty="0"/>
              <a:t>的不断驱动下一直在读数据，直到收到主动停止消息以及结束为止。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46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4" y="-105879"/>
            <a:ext cx="11906451" cy="7308677"/>
          </a:xfrm>
        </p:spPr>
      </p:pic>
    </p:spTree>
    <p:extLst>
      <p:ext uri="{BB962C8B-B14F-4D97-AF65-F5344CB8AC3E}">
        <p14:creationId xmlns:p14="http://schemas.microsoft.com/office/powerpoint/2010/main" val="13255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7" y="423512"/>
            <a:ext cx="11594461" cy="59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30" y="0"/>
            <a:ext cx="8716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96ACF46F-63F6-4BA0-816E-A77A10D6BC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790950" y="0"/>
            <a:ext cx="6134100" cy="7116216"/>
          </a:xfrm>
        </p:spPr>
      </p:pic>
    </p:spTree>
    <p:extLst>
      <p:ext uri="{BB962C8B-B14F-4D97-AF65-F5344CB8AC3E}">
        <p14:creationId xmlns:p14="http://schemas.microsoft.com/office/powerpoint/2010/main" val="22777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Bug Review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Crash</a:t>
            </a:r>
          </a:p>
          <a:p>
            <a:r>
              <a:rPr lang="en-US" altLang="zh-CN" dirty="0"/>
              <a:t>ANR</a:t>
            </a:r>
          </a:p>
          <a:p>
            <a:r>
              <a:rPr lang="en-US" altLang="zh-CN" dirty="0"/>
              <a:t>Audio/Video sync</a:t>
            </a:r>
          </a:p>
          <a:p>
            <a:r>
              <a:rPr lang="en-US" altLang="zh-CN" dirty="0"/>
              <a:t>Content</a:t>
            </a:r>
          </a:p>
          <a:p>
            <a:r>
              <a:rPr lang="en-US" altLang="zh-CN" dirty="0"/>
              <a:t>Codec</a:t>
            </a:r>
          </a:p>
          <a:p>
            <a:r>
              <a:rPr lang="en-US" altLang="zh-CN" dirty="0"/>
              <a:t>App issue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44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语言基础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</a:p>
          <a:p>
            <a:r>
              <a:rPr lang="en-US" altLang="zh-CN" dirty="0"/>
              <a:t>JAVA</a:t>
            </a:r>
          </a:p>
          <a:p>
            <a:r>
              <a:rPr lang="en-US" altLang="zh-CN" dirty="0"/>
              <a:t>Template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设计模式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altLang="zh-CN" dirty="0"/>
              <a:t>PROXY(</a:t>
            </a:r>
            <a:r>
              <a:rPr lang="zh-CN" altLang="en-US" dirty="0"/>
              <a:t>代理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Factory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机制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altLang="zh-CN" dirty="0"/>
              <a:t>Binder</a:t>
            </a:r>
          </a:p>
          <a:p>
            <a:r>
              <a:rPr lang="en-US" altLang="zh-CN" dirty="0"/>
              <a:t>AHandle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谢谢您的聆听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更多交流请邮件：</a:t>
            </a:r>
            <a:endParaRPr lang="en-US" altLang="zh-CN" dirty="0"/>
          </a:p>
          <a:p>
            <a:r>
              <a:rPr lang="en-US" altLang="zh-CN" dirty="0"/>
              <a:t>AMT_MASD_JJ_FENG@HTC.COM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终极三问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07" y="2294973"/>
            <a:ext cx="6844355" cy="456302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67830" y="2292689"/>
            <a:ext cx="677108" cy="16902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你是谁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2775" y="2294973"/>
            <a:ext cx="677108" cy="27637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你从哪里来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231626" y="2292690"/>
            <a:ext cx="677108" cy="27660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你到哪里去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总体调用流程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084920" y="2427702"/>
            <a:ext cx="6026687" cy="4093417"/>
            <a:chOff x="554647" y="693860"/>
            <a:chExt cx="6026687" cy="5324168"/>
          </a:xfrm>
        </p:grpSpPr>
        <p:sp>
          <p:nvSpPr>
            <p:cNvPr id="6" name="圆角矩形 5"/>
            <p:cNvSpPr/>
            <p:nvPr/>
          </p:nvSpPr>
          <p:spPr>
            <a:xfrm>
              <a:off x="554647" y="693860"/>
              <a:ext cx="3038475" cy="466358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73708" y="1149442"/>
              <a:ext cx="2800351" cy="3912332"/>
              <a:chOff x="668579" y="1079104"/>
              <a:chExt cx="2800351" cy="391233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668580" y="1079104"/>
                <a:ext cx="2800350" cy="680145"/>
                <a:chOff x="5338761" y="1160218"/>
                <a:chExt cx="2800350" cy="1056964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5338761" y="1302782"/>
                  <a:ext cx="2800350" cy="9144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5338761" y="1160218"/>
                  <a:ext cx="760144" cy="369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Apps</a:t>
                  </a:r>
                  <a:endParaRPr lang="zh-CN" altLang="en-US" b="1" dirty="0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5562171" y="1605859"/>
                  <a:ext cx="2353529" cy="369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com.android.music</a:t>
                  </a:r>
                  <a:endParaRPr lang="zh-CN" altLang="en-US" dirty="0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68579" y="2157465"/>
                <a:ext cx="2800350" cy="679179"/>
                <a:chOff x="5338761" y="1158830"/>
                <a:chExt cx="2800350" cy="1058352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5338761" y="1302782"/>
                  <a:ext cx="2800350" cy="9144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5338761" y="1158830"/>
                  <a:ext cx="7825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API</a:t>
                  </a:r>
                  <a:r>
                    <a:rPr lang="zh-CN" altLang="en-US" b="1" dirty="0"/>
                    <a:t>类</a:t>
                  </a: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5562171" y="1606194"/>
                  <a:ext cx="1859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android.media</a:t>
                  </a:r>
                  <a:endParaRPr lang="zh-CN" altLang="en-US" dirty="0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668579" y="3210816"/>
                <a:ext cx="2800350" cy="703224"/>
                <a:chOff x="5338761" y="1121361"/>
                <a:chExt cx="2800350" cy="1095821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5338761" y="1302782"/>
                  <a:ext cx="2800350" cy="9144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5338761" y="1121361"/>
                  <a:ext cx="7633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JNI</a:t>
                  </a:r>
                  <a:r>
                    <a:rPr lang="zh-CN" altLang="en-US" b="1" dirty="0"/>
                    <a:t>层</a:t>
                  </a: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5562171" y="1548458"/>
                  <a:ext cx="181812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libmedia_jni.so</a:t>
                  </a:r>
                  <a:endParaRPr lang="zh-CN" altLang="en-US" dirty="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68579" y="4337295"/>
                <a:ext cx="2800350" cy="654141"/>
                <a:chOff x="5338761" y="1197846"/>
                <a:chExt cx="2800350" cy="101933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338761" y="1302782"/>
                  <a:ext cx="2800350" cy="9144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5338761" y="1197846"/>
                  <a:ext cx="872355" cy="5755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C++</a:t>
                  </a:r>
                  <a:r>
                    <a:rPr lang="zh-CN" altLang="en-US" b="1" dirty="0"/>
                    <a:t>库</a:t>
                  </a: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5562171" y="1605436"/>
                  <a:ext cx="14686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libmedia.so</a:t>
                  </a:r>
                  <a:endParaRPr lang="zh-CN" altLang="en-US" dirty="0"/>
                </a:p>
              </p:txBody>
            </p:sp>
          </p:grpSp>
          <p:cxnSp>
            <p:nvCxnSpPr>
              <p:cNvPr id="20" name="直接箭头连接符 19"/>
              <p:cNvCxnSpPr>
                <a:stCxn id="32" idx="2"/>
                <a:endCxn id="29" idx="0"/>
              </p:cNvCxnSpPr>
              <p:nvPr/>
            </p:nvCxnSpPr>
            <p:spPr>
              <a:xfrm flipH="1">
                <a:off x="2068754" y="1759249"/>
                <a:ext cx="1" cy="4905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endCxn id="26" idx="0"/>
              </p:cNvCxnSpPr>
              <p:nvPr/>
            </p:nvCxnSpPr>
            <p:spPr>
              <a:xfrm>
                <a:off x="2061397" y="2836645"/>
                <a:ext cx="7357" cy="4905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26" idx="2"/>
                <a:endCxn id="23" idx="0"/>
              </p:cNvCxnSpPr>
              <p:nvPr/>
            </p:nvCxnSpPr>
            <p:spPr>
              <a:xfrm>
                <a:off x="2068754" y="3914041"/>
                <a:ext cx="0" cy="4905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/>
            <p:cNvSpPr txBox="1"/>
            <p:nvPr/>
          </p:nvSpPr>
          <p:spPr>
            <a:xfrm>
              <a:off x="673708" y="82223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应用程序进程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885026" y="3682693"/>
              <a:ext cx="2696308" cy="1379082"/>
              <a:chOff x="4396154" y="2074885"/>
              <a:chExt cx="2696308" cy="1379082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4396154" y="2074885"/>
                <a:ext cx="2696308" cy="137908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507523" y="2637634"/>
                <a:ext cx="2473570" cy="5386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MediaPlayerService</a:t>
                </a:r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507523" y="2156619"/>
                <a:ext cx="2097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mediaserver </a:t>
                </a:r>
                <a:r>
                  <a:rPr lang="zh-CN" altLang="en-US" dirty="0"/>
                  <a:t>进程</a:t>
                </a: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554647" y="5678058"/>
              <a:ext cx="6026687" cy="3399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Binder IPC</a:t>
              </a:r>
              <a:endParaRPr lang="zh-CN" altLang="en-US" dirty="0"/>
            </a:p>
          </p:txBody>
        </p:sp>
        <p:sp>
          <p:nvSpPr>
            <p:cNvPr id="11" name="上下箭头 10"/>
            <p:cNvSpPr/>
            <p:nvPr/>
          </p:nvSpPr>
          <p:spPr>
            <a:xfrm>
              <a:off x="1985462" y="5158831"/>
              <a:ext cx="180000" cy="496458"/>
            </a:xfrm>
            <a:prstGeom prst="up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上下箭头 11"/>
            <p:cNvSpPr/>
            <p:nvPr/>
          </p:nvSpPr>
          <p:spPr>
            <a:xfrm>
              <a:off x="5143180" y="5050053"/>
              <a:ext cx="180000" cy="616283"/>
            </a:xfrm>
            <a:prstGeom prst="up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r="37124"/>
          <a:stretch>
            <a:fillRect/>
          </a:stretch>
        </p:blipFill>
        <p:spPr>
          <a:xfrm>
            <a:off x="8680014" y="2684325"/>
            <a:ext cx="2203938" cy="1712278"/>
          </a:xfrm>
          <a:prstGeom prst="rect">
            <a:avLst/>
          </a:prstGeom>
        </p:spPr>
      </p:pic>
      <p:sp>
        <p:nvSpPr>
          <p:cNvPr id="36" name="圆角矩形 35"/>
          <p:cNvSpPr/>
          <p:nvPr/>
        </p:nvSpPr>
        <p:spPr>
          <a:xfrm>
            <a:off x="8687370" y="3523158"/>
            <a:ext cx="2149918" cy="11641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687371" y="3658355"/>
            <a:ext cx="2149918" cy="11641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曲线连接符 37"/>
          <p:cNvCxnSpPr>
            <a:stCxn id="36" idx="1"/>
            <a:endCxn id="29" idx="3"/>
          </p:cNvCxnSpPr>
          <p:nvPr/>
        </p:nvCxnSpPr>
        <p:spPr>
          <a:xfrm rot="10800000" flipV="1">
            <a:off x="8004332" y="3581365"/>
            <a:ext cx="683039" cy="32229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37" idx="1"/>
            <a:endCxn id="26" idx="3"/>
          </p:cNvCxnSpPr>
          <p:nvPr/>
        </p:nvCxnSpPr>
        <p:spPr>
          <a:xfrm rot="10800000" flipV="1">
            <a:off x="8004331" y="3716561"/>
            <a:ext cx="683040" cy="1015435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7" b="21647"/>
          <a:stretch>
            <a:fillRect/>
          </a:stretch>
        </p:blipFill>
        <p:spPr>
          <a:xfrm>
            <a:off x="1186788" y="2361126"/>
            <a:ext cx="3438525" cy="1555323"/>
          </a:xfrm>
          <a:prstGeom prst="rect">
            <a:avLst/>
          </a:prstGeom>
        </p:spPr>
      </p:pic>
      <p:sp>
        <p:nvSpPr>
          <p:cNvPr id="41" name="圆角矩形 40"/>
          <p:cNvSpPr/>
          <p:nvPr/>
        </p:nvSpPr>
        <p:spPr>
          <a:xfrm>
            <a:off x="1146301" y="2376291"/>
            <a:ext cx="2149918" cy="11641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曲线连接符 41"/>
          <p:cNvCxnSpPr>
            <a:stCxn id="41" idx="3"/>
            <a:endCxn id="32" idx="1"/>
          </p:cNvCxnSpPr>
          <p:nvPr/>
        </p:nvCxnSpPr>
        <p:spPr>
          <a:xfrm>
            <a:off x="3296219" y="2434498"/>
            <a:ext cx="1907763" cy="6401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4"/>
          <a:stretch>
            <a:fillRect/>
          </a:stretch>
        </p:blipFill>
        <p:spPr>
          <a:xfrm>
            <a:off x="1065139" y="4089776"/>
            <a:ext cx="3448050" cy="2676038"/>
          </a:xfrm>
          <a:prstGeom prst="rect">
            <a:avLst/>
          </a:prstGeom>
        </p:spPr>
      </p:pic>
      <p:sp>
        <p:nvSpPr>
          <p:cNvPr id="44" name="圆角矩形 43"/>
          <p:cNvSpPr/>
          <p:nvPr/>
        </p:nvSpPr>
        <p:spPr>
          <a:xfrm>
            <a:off x="1185007" y="5595256"/>
            <a:ext cx="2742461" cy="10163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1185008" y="5739466"/>
            <a:ext cx="2742461" cy="10163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1173285" y="6163083"/>
            <a:ext cx="2742461" cy="10163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曲线连接符 46"/>
          <p:cNvCxnSpPr>
            <a:stCxn id="46" idx="3"/>
          </p:cNvCxnSpPr>
          <p:nvPr/>
        </p:nvCxnSpPr>
        <p:spPr>
          <a:xfrm flipV="1">
            <a:off x="3915746" y="5002871"/>
            <a:ext cx="4679614" cy="121103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曲线连接符 47"/>
          <p:cNvCxnSpPr>
            <a:stCxn id="44" idx="3"/>
            <a:endCxn id="23" idx="1"/>
          </p:cNvCxnSpPr>
          <p:nvPr/>
        </p:nvCxnSpPr>
        <p:spPr>
          <a:xfrm flipV="1">
            <a:off x="3927468" y="5560338"/>
            <a:ext cx="1276513" cy="8573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曲线连接符 48"/>
          <p:cNvCxnSpPr>
            <a:stCxn id="45" idx="3"/>
            <a:endCxn id="14" idx="1"/>
          </p:cNvCxnSpPr>
          <p:nvPr/>
        </p:nvCxnSpPr>
        <p:spPr>
          <a:xfrm flipV="1">
            <a:off x="3927469" y="5365375"/>
            <a:ext cx="4599199" cy="42490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0" name="云形标注 49"/>
          <p:cNvSpPr/>
          <p:nvPr/>
        </p:nvSpPr>
        <p:spPr>
          <a:xfrm>
            <a:off x="2314456" y="4327600"/>
            <a:ext cx="2422143" cy="581165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分家的小伙伴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185009" y="4901235"/>
            <a:ext cx="2742461" cy="10163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1" grpId="0" animBg="1"/>
      <p:bldP spid="44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缘起 </a:t>
            </a:r>
            <a:r>
              <a:rPr lang="en-US" altLang="zh-CN" dirty="0" err="1"/>
              <a:t>MediaServer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mediaserver</a:t>
            </a:r>
            <a:r>
              <a:rPr lang="zh-CN" altLang="en-US" dirty="0"/>
              <a:t>是由</a:t>
            </a:r>
            <a:r>
              <a:rPr lang="en-US" altLang="zh-CN" dirty="0"/>
              <a:t>init</a:t>
            </a:r>
            <a:r>
              <a:rPr lang="zh-CN" altLang="en-US" dirty="0"/>
              <a:t>进程在初始化时根据</a:t>
            </a:r>
            <a:r>
              <a:rPr lang="en-US" altLang="zh-CN" dirty="0" err="1"/>
              <a:t>init.rc</a:t>
            </a:r>
            <a:r>
              <a:rPr lang="zh-CN" altLang="en-US" dirty="0"/>
              <a:t>配置文件来启动的；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mediaserver.rc</a:t>
            </a:r>
            <a:r>
              <a:rPr lang="zh-CN" altLang="en-US" dirty="0"/>
              <a:t>位于设备的</a:t>
            </a:r>
            <a:r>
              <a:rPr lang="en-US" altLang="zh-CN" dirty="0"/>
              <a:t>/system/</a:t>
            </a:r>
            <a:r>
              <a:rPr lang="en-US" altLang="zh-CN" dirty="0" err="1"/>
              <a:t>etc</a:t>
            </a:r>
            <a:r>
              <a:rPr lang="en-US" altLang="zh-CN" dirty="0"/>
              <a:t>/init</a:t>
            </a:r>
            <a:r>
              <a:rPr lang="zh-CN" altLang="en-US" dirty="0"/>
              <a:t>目录；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在</a:t>
            </a:r>
            <a:r>
              <a:rPr lang="en-US" altLang="zh-CN" dirty="0"/>
              <a:t>init</a:t>
            </a:r>
            <a:r>
              <a:rPr lang="zh-CN" altLang="en-US" dirty="0"/>
              <a:t>执行</a:t>
            </a:r>
            <a:r>
              <a:rPr lang="en-US" altLang="zh-CN" dirty="0" err="1"/>
              <a:t>mount_all</a:t>
            </a:r>
            <a:r>
              <a:rPr lang="zh-CN" altLang="en-US" dirty="0"/>
              <a:t>指令挂载分区时，会加载这些目录中的</a:t>
            </a:r>
            <a:r>
              <a:rPr lang="en-US" altLang="zh-CN" dirty="0" err="1"/>
              <a:t>rc</a:t>
            </a:r>
            <a:r>
              <a:rPr lang="zh-CN" altLang="en-US" dirty="0"/>
              <a:t>文件，并在合适的时机运行；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其权限配置在 </a:t>
            </a:r>
            <a:r>
              <a:rPr lang="en-US" altLang="zh-CN" dirty="0"/>
              <a:t>system/</a:t>
            </a:r>
            <a:r>
              <a:rPr lang="en-US" altLang="zh-CN" dirty="0" err="1"/>
              <a:t>sepolicy</a:t>
            </a:r>
            <a:r>
              <a:rPr lang="en-US" altLang="zh-CN" dirty="0"/>
              <a:t>/</a:t>
            </a:r>
            <a:r>
              <a:rPr lang="en-US" altLang="zh-CN" dirty="0" err="1"/>
              <a:t>mediaserver.te</a:t>
            </a:r>
            <a:r>
              <a:rPr lang="en-US" altLang="zh-CN" dirty="0"/>
              <a:t> </a:t>
            </a:r>
            <a:r>
              <a:rPr lang="zh-CN" altLang="en-US" dirty="0"/>
              <a:t>中实现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560595" y="1302365"/>
            <a:ext cx="5931568" cy="4752622"/>
            <a:chOff x="3130216" y="312832"/>
            <a:chExt cx="5931568" cy="4752622"/>
          </a:xfrm>
        </p:grpSpPr>
        <p:sp>
          <p:nvSpPr>
            <p:cNvPr id="6" name="矩形 5"/>
            <p:cNvSpPr/>
            <p:nvPr/>
          </p:nvSpPr>
          <p:spPr>
            <a:xfrm>
              <a:off x="4656000" y="312832"/>
              <a:ext cx="2880000" cy="504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init process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203029" y="1380961"/>
              <a:ext cx="3785939" cy="504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/system/</a:t>
              </a:r>
              <a:r>
                <a:rPr lang="en-US" altLang="zh-CN" dirty="0" err="1"/>
                <a:t>etc</a:t>
              </a:r>
              <a:r>
                <a:rPr lang="en-US" altLang="zh-CN" dirty="0"/>
                <a:t>/init/</a:t>
              </a:r>
              <a:r>
                <a:rPr lang="en-US" altLang="zh-CN" dirty="0" err="1"/>
                <a:t>mediaserver.rc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656000" y="2719909"/>
              <a:ext cx="2880000" cy="504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main_mediaserver.cpp</a:t>
              </a:r>
              <a:endParaRPr lang="zh-CN" altLang="en-US" dirty="0"/>
            </a:p>
          </p:txBody>
        </p:sp>
        <p:cxnSp>
          <p:nvCxnSpPr>
            <p:cNvPr id="9" name="直接箭头连接符 8"/>
            <p:cNvCxnSpPr>
              <a:stCxn id="6" idx="2"/>
              <a:endCxn id="7" idx="0"/>
            </p:cNvCxnSpPr>
            <p:nvPr/>
          </p:nvCxnSpPr>
          <p:spPr>
            <a:xfrm flipH="1">
              <a:off x="6095999" y="816832"/>
              <a:ext cx="1" cy="5641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7" idx="2"/>
              <a:endCxn id="8" idx="0"/>
            </p:cNvCxnSpPr>
            <p:nvPr/>
          </p:nvCxnSpPr>
          <p:spPr>
            <a:xfrm>
              <a:off x="6095999" y="1884961"/>
              <a:ext cx="1" cy="834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803984" y="2136961"/>
              <a:ext cx="4584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service media /system/bin/mediaserver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130216" y="4151054"/>
              <a:ext cx="5931568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defaultServiceManager</a:t>
              </a:r>
              <a:r>
                <a:rPr lang="en-US" altLang="zh-CN" dirty="0"/>
                <a:t>()-&gt;</a:t>
              </a:r>
              <a:r>
                <a:rPr lang="en-US" altLang="zh-CN" dirty="0" err="1"/>
                <a:t>addService</a:t>
              </a:r>
              <a:r>
                <a:rPr lang="en-US" altLang="zh-CN" dirty="0"/>
                <a:t>(</a:t>
              </a:r>
            </a:p>
            <a:p>
              <a:pPr algn="ctr"/>
              <a:r>
                <a:rPr lang="en-US" altLang="zh-CN" dirty="0"/>
                <a:t>String16("</a:t>
              </a:r>
              <a:r>
                <a:rPr lang="en-US" altLang="zh-CN" dirty="0" err="1"/>
                <a:t>media.player</a:t>
              </a:r>
              <a:r>
                <a:rPr lang="en-US" altLang="zh-CN" dirty="0"/>
                <a:t>"), new MediaPlayerService())</a:t>
              </a:r>
              <a:endParaRPr lang="zh-CN" altLang="en-US" dirty="0"/>
            </a:p>
          </p:txBody>
        </p:sp>
        <p:cxnSp>
          <p:nvCxnSpPr>
            <p:cNvPr id="13" name="直接箭头连接符 12"/>
            <p:cNvCxnSpPr>
              <a:stCxn id="8" idx="2"/>
              <a:endCxn id="12" idx="0"/>
            </p:cNvCxnSpPr>
            <p:nvPr/>
          </p:nvCxnSpPr>
          <p:spPr>
            <a:xfrm>
              <a:off x="6096000" y="3223909"/>
              <a:ext cx="0" cy="9271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142873" y="3543805"/>
              <a:ext cx="3906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MediaPlayerService::instantiate()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5" y="0"/>
            <a:ext cx="11322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调用流程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88" y="0"/>
            <a:ext cx="7723572" cy="6858000"/>
          </a:xfrm>
        </p:spPr>
      </p:pic>
    </p:spTree>
    <p:extLst>
      <p:ext uri="{BB962C8B-B14F-4D97-AF65-F5344CB8AC3E}">
        <p14:creationId xmlns:p14="http://schemas.microsoft.com/office/powerpoint/2010/main" val="94237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UML Class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15" y="1833032"/>
            <a:ext cx="12527315" cy="5775675"/>
          </a:xfrm>
        </p:spPr>
      </p:pic>
    </p:spTree>
    <p:extLst>
      <p:ext uri="{BB962C8B-B14F-4D97-AF65-F5344CB8AC3E}">
        <p14:creationId xmlns:p14="http://schemas.microsoft.com/office/powerpoint/2010/main" val="39520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MediaPlayer</a:t>
            </a:r>
            <a:r>
              <a:rPr lang="zh-CN" altLang="en-US" dirty="0"/>
              <a:t>之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状态图和生命周期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39" y="1179095"/>
            <a:ext cx="5609557" cy="532999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Playback</a:t>
            </a:r>
            <a:r>
              <a:rPr lang="zh-CN" altLang="en-US" dirty="0"/>
              <a:t>控制视频</a:t>
            </a:r>
            <a:r>
              <a:rPr lang="en-US" altLang="zh-CN" dirty="0"/>
              <a:t>/</a:t>
            </a:r>
            <a:r>
              <a:rPr lang="zh-CN" altLang="en-US" dirty="0"/>
              <a:t>音频文件及流是被状态机进行管理。右图显示</a:t>
            </a:r>
            <a:r>
              <a:rPr lang="en-US" altLang="zh-CN" dirty="0"/>
              <a:t>MediaPlayer</a:t>
            </a:r>
            <a:r>
              <a:rPr lang="zh-CN" altLang="en-US" dirty="0"/>
              <a:t>生命周期；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椭圆代表</a:t>
            </a:r>
            <a:r>
              <a:rPr lang="en-US" altLang="zh-CN" dirty="0"/>
              <a:t>MediaPlayer</a:t>
            </a:r>
            <a:r>
              <a:rPr lang="zh-CN" altLang="en-US" dirty="0"/>
              <a:t>驻留的状态；</a:t>
            </a:r>
          </a:p>
          <a:p>
            <a:r>
              <a:rPr lang="zh-CN" altLang="en-US" dirty="0"/>
              <a:t>弧代表</a:t>
            </a:r>
            <a:r>
              <a:rPr lang="en-US" altLang="zh-CN" dirty="0"/>
              <a:t>Playback</a:t>
            </a:r>
            <a:r>
              <a:rPr lang="zh-CN" altLang="en-US" dirty="0"/>
              <a:t>控制且驱动</a:t>
            </a:r>
            <a:r>
              <a:rPr lang="en-US" altLang="zh-CN" dirty="0"/>
              <a:t>MediaPlayer</a:t>
            </a:r>
            <a:r>
              <a:rPr lang="zh-CN" altLang="en-US" dirty="0"/>
              <a:t>状态进行过渡；</a:t>
            </a:r>
          </a:p>
          <a:p>
            <a:r>
              <a:rPr lang="zh-CN" altLang="en-US" dirty="0"/>
              <a:t>有两种类型的弧，一种是用单箭头表示的是同步方法调用，另一种有两个箭头代表异步方法调用；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hlinkClick r:id="rId3"/>
              </a:rPr>
              <a:t>https://developer.android.google.cn/reference/android/media/MediaPlayer.html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569</TotalTime>
  <Words>229</Words>
  <Application>Microsoft Office PowerPoint</Application>
  <PresentationFormat>宽屏</PresentationFormat>
  <Paragraphs>73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华文宋体</vt:lpstr>
      <vt:lpstr>宋体</vt:lpstr>
      <vt:lpstr>Arial</vt:lpstr>
      <vt:lpstr>Century Gothic</vt:lpstr>
      <vt:lpstr>Wingdings</vt:lpstr>
      <vt:lpstr>Wingdings 3</vt:lpstr>
      <vt:lpstr>离子会议室</vt:lpstr>
      <vt:lpstr>Android Frameworks MediaPlayer</vt:lpstr>
      <vt:lpstr>前言</vt:lpstr>
      <vt:lpstr>终极三问</vt:lpstr>
      <vt:lpstr>总体调用流程</vt:lpstr>
      <vt:lpstr>缘起 MediaServer</vt:lpstr>
      <vt:lpstr>PowerPoint 演示文稿</vt:lpstr>
      <vt:lpstr>调用流程</vt:lpstr>
      <vt:lpstr>UML Class</vt:lpstr>
      <vt:lpstr>MediaPlayer之 状态图和生命周期</vt:lpstr>
      <vt:lpstr>PowerPoint 演示文稿</vt:lpstr>
      <vt:lpstr>PowerPoint 演示文稿</vt:lpstr>
      <vt:lpstr>PowerPoint 演示文稿</vt:lpstr>
      <vt:lpstr>NuPlayer</vt:lpstr>
      <vt:lpstr>Http Live Streaming</vt:lpstr>
      <vt:lpstr>PowerPoint 演示文稿</vt:lpstr>
      <vt:lpstr>PowerPoint 演示文稿</vt:lpstr>
      <vt:lpstr>PowerPoint 演示文稿</vt:lpstr>
      <vt:lpstr>PowerPoint 演示文稿</vt:lpstr>
      <vt:lpstr>Bug Review</vt:lpstr>
      <vt:lpstr>谢谢您的聆听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Frameworks MediaPlayer</dc:title>
  <dc:creator>a</dc:creator>
  <cp:lastModifiedBy>a</cp:lastModifiedBy>
  <cp:revision>69</cp:revision>
  <dcterms:created xsi:type="dcterms:W3CDTF">2017-06-16T06:17:00Z</dcterms:created>
  <dcterms:modified xsi:type="dcterms:W3CDTF">2017-06-27T01:54:13Z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